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65" r:id="rId6"/>
    <p:sldId id="266" r:id="rId7"/>
    <p:sldId id="262" r:id="rId8"/>
    <p:sldId id="263" r:id="rId9"/>
    <p:sldId id="260" r:id="rId10"/>
    <p:sldId id="278" r:id="rId11"/>
    <p:sldId id="276" r:id="rId12"/>
    <p:sldId id="268" r:id="rId13"/>
    <p:sldId id="271" r:id="rId14"/>
    <p:sldId id="270" r:id="rId15"/>
    <p:sldId id="269" r:id="rId16"/>
    <p:sldId id="287" r:id="rId17"/>
    <p:sldId id="272" r:id="rId18"/>
    <p:sldId id="282" r:id="rId19"/>
    <p:sldId id="283" r:id="rId20"/>
    <p:sldId id="284" r:id="rId21"/>
    <p:sldId id="285" r:id="rId22"/>
    <p:sldId id="286" r:id="rId23"/>
    <p:sldId id="273" r:id="rId24"/>
    <p:sldId id="275" r:id="rId25"/>
    <p:sldId id="267" r:id="rId26"/>
    <p:sldId id="292" r:id="rId27"/>
    <p:sldId id="280" r:id="rId28"/>
    <p:sldId id="279" r:id="rId29"/>
    <p:sldId id="289" r:id="rId30"/>
    <p:sldId id="291" r:id="rId3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CC"/>
    <a:srgbClr val="33CC33"/>
    <a:srgbClr val="008000"/>
    <a:srgbClr val="0033CC"/>
    <a:srgbClr val="3399FF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14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14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0" y="5791200"/>
            <a:ext cx="558800" cy="838200"/>
          </a:xfrm>
          <a:prstGeom prst="rect">
            <a:avLst/>
          </a:prstGeom>
          <a:solidFill>
            <a:srgbClr val="99FF99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5791200"/>
            <a:ext cx="7315200" cy="83820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 b="1">
              <a:solidFill>
                <a:schemeClr val="bg1"/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sz="1600" b="1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br>
              <a:rPr lang="en-US" sz="1600" b="1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600" b="1">
                <a:solidFill>
                  <a:schemeClr val="bg1"/>
                </a:solidFill>
                <a:ea typeface="ＭＳ Ｐゴシック" pitchFamily="34" charset="-128"/>
              </a:rPr>
              <a:t>NSW Department of Education &amp; Training</a:t>
            </a:r>
          </a:p>
          <a:p>
            <a:pPr eaLnBrk="0" hangingPunct="0"/>
            <a:endParaRPr lang="en-US" sz="900" b="1">
              <a:solidFill>
                <a:schemeClr val="bg1"/>
              </a:solidFill>
              <a:latin typeface="Arial Regular" pitchFamily="1" charset="0"/>
              <a:ea typeface="ＭＳ Ｐゴシック" pitchFamily="34" charset="-128"/>
            </a:endParaRPr>
          </a:p>
          <a:p>
            <a:pPr eaLnBrk="0" hangingPunct="0"/>
            <a:r>
              <a:rPr lang="en-US" sz="900" b="1">
                <a:solidFill>
                  <a:schemeClr val="bg1"/>
                </a:solidFill>
                <a:ea typeface="ＭＳ Ｐゴシック" pitchFamily="34" charset="-128"/>
              </a:rPr>
              <a:t>NSW Public Schools – Leading the Way     www.det.nsw.edu.au</a:t>
            </a:r>
            <a:endParaRPr lang="en-US" sz="1600" b="1">
              <a:solidFill>
                <a:schemeClr val="bg1"/>
              </a:solidFill>
              <a:ea typeface="ＭＳ Ｐゴシック" pitchFamily="34" charset="-128"/>
            </a:endParaRPr>
          </a:p>
          <a:p>
            <a:pPr eaLnBrk="0" hangingPunct="0"/>
            <a:endParaRPr lang="en-US" sz="1300">
              <a:solidFill>
                <a:schemeClr val="bg1"/>
              </a:solidFill>
              <a:ea typeface="ＭＳ Ｐゴシック" pitchFamily="34" charset="-128"/>
            </a:endParaRPr>
          </a:p>
          <a:p>
            <a:pPr eaLnBrk="0" hangingPunct="0"/>
            <a:endParaRPr lang="en-US" sz="130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037" name="Picture 13" descr="Small Pic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8813" y="5778500"/>
            <a:ext cx="657225" cy="8270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" y="1295400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/>
              <a:t>2011 Suspension Centre Conference</a:t>
            </a:r>
          </a:p>
          <a:p>
            <a:endParaRPr lang="en-US" sz="3600" dirty="0" smtClean="0"/>
          </a:p>
          <a:p>
            <a:r>
              <a:rPr lang="en-US" sz="2800" dirty="0" smtClean="0"/>
              <a:t>Brief history and DEC guidelines</a:t>
            </a:r>
            <a:endParaRPr lang="en-US" sz="2800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4038600"/>
            <a:ext cx="990600" cy="1600200"/>
          </a:xfrm>
          <a:prstGeom prst="rect">
            <a:avLst/>
          </a:prstGeom>
          <a:solidFill>
            <a:srgbClr val="00800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419600" y="49530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AU" sz="1200" dirty="0" smtClean="0"/>
              <a:t>Fred Burley</a:t>
            </a:r>
            <a:endParaRPr lang="en-AU" sz="1200" dirty="0"/>
          </a:p>
          <a:p>
            <a:pPr>
              <a:spcBef>
                <a:spcPct val="20000"/>
              </a:spcBef>
            </a:pPr>
            <a:r>
              <a:rPr lang="en-AU" sz="1200" dirty="0" smtClean="0"/>
              <a:t>Head Teacher Welfare</a:t>
            </a:r>
            <a:endParaRPr lang="en-AU" sz="1200" dirty="0"/>
          </a:p>
          <a:p>
            <a:pPr>
              <a:spcBef>
                <a:spcPct val="20000"/>
              </a:spcBef>
            </a:pPr>
            <a:r>
              <a:rPr lang="en-AU" sz="1200" dirty="0" smtClean="0"/>
              <a:t>Glenfield Suspension Centre</a:t>
            </a:r>
            <a:endParaRPr lang="en-US" sz="1200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5791200"/>
            <a:ext cx="8686800" cy="83820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 b="1">
              <a:solidFill>
                <a:schemeClr val="bg1"/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sz="1600" b="1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br>
              <a:rPr lang="en-US" sz="1600" b="1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600" b="1">
                <a:solidFill>
                  <a:schemeClr val="bg1"/>
                </a:solidFill>
                <a:ea typeface="ＭＳ Ｐゴシック" pitchFamily="34" charset="-128"/>
              </a:rPr>
              <a:t>NSW Department of Education &amp; Training</a:t>
            </a:r>
          </a:p>
          <a:p>
            <a:pPr eaLnBrk="0" hangingPunct="0"/>
            <a:endParaRPr lang="en-US" sz="900" b="1">
              <a:solidFill>
                <a:schemeClr val="bg1"/>
              </a:solidFill>
              <a:latin typeface="Arial Regular" pitchFamily="1" charset="0"/>
              <a:ea typeface="ＭＳ Ｐゴシック" pitchFamily="34" charset="-128"/>
            </a:endParaRPr>
          </a:p>
          <a:p>
            <a:pPr eaLnBrk="0" hangingPunct="0"/>
            <a:r>
              <a:rPr lang="en-US" sz="900" b="1">
                <a:solidFill>
                  <a:schemeClr val="bg1"/>
                </a:solidFill>
                <a:ea typeface="ＭＳ Ｐゴシック" pitchFamily="34" charset="-128"/>
              </a:rPr>
              <a:t>NSW Public Schools – Leading the Way     www.det.nsw.edu.au</a:t>
            </a:r>
            <a:endParaRPr lang="en-US" sz="1600" b="1">
              <a:solidFill>
                <a:schemeClr val="bg1"/>
              </a:solidFill>
              <a:ea typeface="ＭＳ Ｐゴシック" pitchFamily="34" charset="-128"/>
            </a:endParaRPr>
          </a:p>
          <a:p>
            <a:pPr eaLnBrk="0" hangingPunct="0"/>
            <a:endParaRPr lang="en-US" sz="1300">
              <a:solidFill>
                <a:schemeClr val="bg1"/>
              </a:solidFill>
              <a:ea typeface="ＭＳ Ｐゴシック" pitchFamily="34" charset="-128"/>
            </a:endParaRPr>
          </a:p>
          <a:p>
            <a:pPr eaLnBrk="0" hangingPunct="0"/>
            <a:endParaRPr lang="en-US" sz="130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063" name="Picture 15" descr="Front pic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37013"/>
            <a:ext cx="3024187" cy="159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6600" cy="1143000"/>
          </a:xfrm>
        </p:spPr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46600" cy="3989388"/>
          </a:xfrm>
        </p:spPr>
        <p:txBody>
          <a:bodyPr/>
          <a:lstStyle/>
          <a:p>
            <a:r>
              <a:rPr lang="en-US" dirty="0" smtClean="0"/>
              <a:t>No consequences</a:t>
            </a:r>
          </a:p>
          <a:p>
            <a:r>
              <a:rPr lang="en-US" dirty="0" smtClean="0"/>
              <a:t>Disengaged from school</a:t>
            </a:r>
          </a:p>
          <a:p>
            <a:r>
              <a:rPr lang="en-US" dirty="0" smtClean="0"/>
              <a:t>Track record</a:t>
            </a:r>
          </a:p>
          <a:p>
            <a:r>
              <a:rPr lang="en-US" dirty="0" smtClean="0"/>
              <a:t>Toxic relationships with family</a:t>
            </a:r>
          </a:p>
          <a:p>
            <a:r>
              <a:rPr lang="en-US" dirty="0" smtClean="0"/>
              <a:t>Barriers to re-entry</a:t>
            </a:r>
            <a:endParaRPr lang="en-US" dirty="0"/>
          </a:p>
        </p:txBody>
      </p:sp>
      <p:pic>
        <p:nvPicPr>
          <p:cNvPr id="6150" name="Picture 6" descr="Pic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19700" y="269644"/>
            <a:ext cx="3695700" cy="538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What's our role?</a:t>
            </a:r>
            <a:endParaRPr lang="en-AU" dirty="0"/>
          </a:p>
        </p:txBody>
      </p:sp>
      <p:pic>
        <p:nvPicPr>
          <p:cNvPr id="5" name="Content Placeholder 4" descr="advoca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28800"/>
            <a:ext cx="5009068" cy="333807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Original guidelines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 Guidelines for the establishment and operation of </a:t>
            </a:r>
            <a:r>
              <a:rPr lang="en-AU" sz="1800" b="1" dirty="0"/>
              <a:t>S</a:t>
            </a:r>
            <a:r>
              <a:rPr lang="en-A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uspension Centres</a:t>
            </a:r>
            <a:endParaRPr lang="en-AU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 </a:t>
            </a:r>
          </a:p>
          <a:p>
            <a:pPr>
              <a:buNone/>
            </a:pPr>
            <a:r>
              <a:rPr lang="en-A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 suspension centres will: </a:t>
            </a:r>
          </a:p>
          <a:p>
            <a:pPr>
              <a:buNone/>
            </a:pPr>
            <a:r>
              <a:rPr lang="en-A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form part of a range of behaviour services for students who are disruptive (school discipline plans, behaviour team support to schools, withdrawal programs) </a:t>
            </a:r>
          </a:p>
          <a:p>
            <a:pPr>
              <a:buNone/>
            </a:pPr>
            <a:r>
              <a:rPr lang="en-A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increase the capacity of schools to deal successfully with disruptive students </a:t>
            </a:r>
          </a:p>
          <a:p>
            <a:pPr>
              <a:buNone/>
            </a:pPr>
            <a:r>
              <a:rPr lang="en-A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assist students to make a successful re-entry to schooling.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Updated Guidelines</a:t>
            </a:r>
            <a:endParaRPr lang="en-AU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987824" y="1340768"/>
          <a:ext cx="3019276" cy="4272719"/>
        </p:xfrm>
        <a:graphic>
          <a:graphicData uri="http://schemas.openxmlformats.org/presentationml/2006/ole">
            <p:oleObj spid="_x0000_s10242" name="Acrobat Document" r:id="rId3" imgW="5667375" imgH="802005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Support the procedures</a:t>
            </a:r>
            <a:endParaRPr lang="en-AU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059832" y="1412776"/>
          <a:ext cx="3064174" cy="4336256"/>
        </p:xfrm>
        <a:graphic>
          <a:graphicData uri="http://schemas.openxmlformats.org/presentationml/2006/ole">
            <p:oleObj spid="_x0000_s9218" name="Acrobat Document" r:id="rId3" imgW="5667375" imgH="802005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Provide advice</a:t>
            </a:r>
            <a:endParaRPr lang="en-AU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131840" y="1556792"/>
          <a:ext cx="2871787" cy="4064000"/>
        </p:xfrm>
        <a:graphic>
          <a:graphicData uri="http://schemas.openxmlformats.org/presentationml/2006/ole">
            <p:oleObj spid="_x0000_s8194" name="Acrobat Document" r:id="rId3" imgW="5667375" imgH="802005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advice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1880" y="1484784"/>
            <a:ext cx="5193903" cy="4248472"/>
          </a:xfrm>
        </p:spPr>
        <p:txBody>
          <a:bodyPr/>
          <a:lstStyle/>
          <a:p>
            <a:pPr>
              <a:buNone/>
            </a:pPr>
            <a:r>
              <a:rPr lang="en-AU" sz="1800" dirty="0" smtClean="0"/>
              <a:t>1. The need to keep a record of disciplinary interviews </a:t>
            </a:r>
          </a:p>
          <a:p>
            <a:pPr>
              <a:buNone/>
            </a:pPr>
            <a:r>
              <a:rPr lang="en-AU" sz="1800" dirty="0" smtClean="0"/>
              <a:t>2. The need to keep a record of decisions at suspension resolution meetings </a:t>
            </a:r>
          </a:p>
          <a:p>
            <a:pPr>
              <a:buNone/>
            </a:pPr>
            <a:r>
              <a:rPr lang="en-AU" sz="1800" dirty="0" smtClean="0"/>
              <a:t>3. The need to check the accuracy of correspondence before sending letters to parents/carers </a:t>
            </a:r>
          </a:p>
          <a:p>
            <a:pPr>
              <a:buNone/>
            </a:pPr>
            <a:r>
              <a:rPr lang="en-AU" sz="1800" dirty="0" smtClean="0"/>
              <a:t>4. The appropriateness of work sent home during a long suspension </a:t>
            </a:r>
          </a:p>
          <a:p>
            <a:pPr>
              <a:buNone/>
            </a:pPr>
            <a:r>
              <a:rPr lang="en-AU" sz="1800" dirty="0" smtClean="0"/>
              <a:t>5. Parent/carer interviews which can be held via the telephone </a:t>
            </a:r>
          </a:p>
          <a:p>
            <a:pPr>
              <a:buNone/>
            </a:pPr>
            <a:r>
              <a:rPr lang="en-AU" sz="1800" dirty="0" smtClean="0"/>
              <a:t>6. Where appropriate, the need for a risk management plan for students returning following a long suspension. </a:t>
            </a:r>
          </a:p>
          <a:p>
            <a:endParaRPr lang="en-AU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67544" y="1700808"/>
          <a:ext cx="2871787" cy="4064000"/>
        </p:xfrm>
        <a:graphic>
          <a:graphicData uri="http://schemas.openxmlformats.org/presentationml/2006/ole">
            <p:oleObj spid="_x0000_s33794" name="Acrobat Document" r:id="rId3" imgW="5667375" imgH="802005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Findings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A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NSW Ombudsman</a:t>
            </a:r>
          </a:p>
          <a:p>
            <a:pPr algn="ctr">
              <a:buNone/>
            </a:pPr>
            <a:r>
              <a:rPr lang="en-A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Investigation of Implementation of</a:t>
            </a:r>
          </a:p>
          <a:p>
            <a:pPr algn="ctr">
              <a:buNone/>
            </a:pPr>
            <a:r>
              <a:rPr lang="en-A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Suspension and Expulsion</a:t>
            </a:r>
          </a:p>
          <a:p>
            <a:pPr algn="ctr">
              <a:buNone/>
            </a:pPr>
            <a:r>
              <a:rPr lang="en-A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Procedures</a:t>
            </a:r>
          </a:p>
          <a:p>
            <a:pPr algn="ctr">
              <a:buNone/>
            </a:pPr>
            <a:r>
              <a:rPr lang="en-AU" dirty="0" smtClean="0"/>
              <a:t>(2008)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Operational and administrative practices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456732"/>
          </a:xfrm>
        </p:spPr>
        <p:txBody>
          <a:bodyPr/>
          <a:lstStyle/>
          <a:p>
            <a:r>
              <a:rPr lang="en-AU" dirty="0" smtClean="0"/>
              <a:t>Problems with formal disciplinary interviews </a:t>
            </a:r>
            <a:r>
              <a:rPr lang="en-AU" dirty="0" smtClean="0"/>
              <a:t>occurring</a:t>
            </a:r>
            <a:endParaRPr lang="en-AU" dirty="0" smtClean="0"/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Record keeping</a:t>
            </a:r>
          </a:p>
          <a:p>
            <a:pPr>
              <a:buNone/>
            </a:pPr>
            <a:r>
              <a:rPr lang="en-AU" dirty="0" smtClean="0"/>
              <a:t>– Considerable variation in quality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Operational and administrative practices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2400" dirty="0" smtClean="0"/>
              <a:t>Database and use of template letters</a:t>
            </a:r>
          </a:p>
          <a:p>
            <a:pPr>
              <a:buNone/>
            </a:pPr>
            <a:r>
              <a:rPr lang="en-AU" sz="2400" dirty="0" smtClean="0"/>
              <a:t>– School based system not compatible with state system</a:t>
            </a:r>
          </a:p>
          <a:p>
            <a:pPr>
              <a:buNone/>
            </a:pPr>
            <a:r>
              <a:rPr lang="en-AU" sz="2400" dirty="0" smtClean="0"/>
              <a:t>– Considerable number of errors in using template letters with scant information on some</a:t>
            </a:r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r>
              <a:rPr lang="en-AU" sz="2400" dirty="0" smtClean="0"/>
              <a:t>Training in the suspensions policy</a:t>
            </a:r>
          </a:p>
          <a:p>
            <a:pPr>
              <a:buNone/>
            </a:pPr>
            <a:r>
              <a:rPr lang="en-AU" sz="2400" dirty="0" smtClean="0"/>
              <a:t>– Principals receive ongoing training</a:t>
            </a:r>
          </a:p>
          <a:p>
            <a:pPr>
              <a:buNone/>
            </a:pPr>
            <a:r>
              <a:rPr lang="en-AU" sz="2400" dirty="0" smtClean="0"/>
              <a:t>– As deputy principals are largely responsible for implementation of many aspects of the procedures, they should also be included in training.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Centre’s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 </a:t>
            </a:r>
            <a:r>
              <a:rPr lang="en-US" dirty="0"/>
              <a:t>T</a:t>
            </a:r>
            <a:r>
              <a:rPr lang="en-US" dirty="0" smtClean="0"/>
              <a:t>o School Centre</a:t>
            </a:r>
          </a:p>
          <a:p>
            <a:r>
              <a:rPr lang="en-US" dirty="0" smtClean="0"/>
              <a:t>Return To School Program</a:t>
            </a:r>
          </a:p>
          <a:p>
            <a:r>
              <a:rPr lang="en-US" dirty="0" smtClean="0"/>
              <a:t>Supported Return To School Program</a:t>
            </a:r>
          </a:p>
          <a:p>
            <a:r>
              <a:rPr lang="en-US" dirty="0" smtClean="0"/>
              <a:t>Learning Centre</a:t>
            </a:r>
          </a:p>
          <a:p>
            <a:r>
              <a:rPr lang="en-US" dirty="0" smtClean="0"/>
              <a:t>Welfare &amp; Learning Centre</a:t>
            </a:r>
          </a:p>
          <a:p>
            <a:r>
              <a:rPr lang="en-US" dirty="0" smtClean="0"/>
              <a:t>Tutorial Centre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Operational and administrative practices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2400" dirty="0" smtClean="0"/>
              <a:t>Support Persons and Observers</a:t>
            </a:r>
          </a:p>
          <a:p>
            <a:pPr>
              <a:buNone/>
            </a:pPr>
            <a:r>
              <a:rPr lang="en-AU" sz="2400" dirty="0" smtClean="0"/>
              <a:t>– Identified as a problem area</a:t>
            </a:r>
          </a:p>
          <a:p>
            <a:pPr>
              <a:buNone/>
            </a:pPr>
            <a:r>
              <a:rPr lang="en-AU" sz="2400" dirty="0" smtClean="0"/>
              <a:t>– Further clarification needed on roles and speed of availability</a:t>
            </a:r>
          </a:p>
          <a:p>
            <a:pPr>
              <a:buNone/>
            </a:pPr>
            <a:r>
              <a:rPr lang="en-AU" sz="2400" dirty="0" smtClean="0"/>
              <a:t>Work sent home</a:t>
            </a:r>
          </a:p>
          <a:p>
            <a:pPr>
              <a:buNone/>
            </a:pPr>
            <a:r>
              <a:rPr lang="en-AU" sz="2400" dirty="0" smtClean="0"/>
              <a:t>– Little reference found in many files to work program</a:t>
            </a:r>
          </a:p>
          <a:p>
            <a:pPr>
              <a:buNone/>
            </a:pPr>
            <a:r>
              <a:rPr lang="en-AU" sz="2400" dirty="0" smtClean="0"/>
              <a:t>– Additional guidance needed on what constitutes appropriate work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Operational and administrative practices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2800" dirty="0" smtClean="0"/>
              <a:t>Engaging parents or carers</a:t>
            </a:r>
          </a:p>
          <a:p>
            <a:pPr>
              <a:buNone/>
            </a:pPr>
            <a:r>
              <a:rPr lang="en-AU" sz="2800" dirty="0" smtClean="0"/>
              <a:t>– In some cases, schools are managing parent as well as student behaviour</a:t>
            </a:r>
          </a:p>
          <a:p>
            <a:pPr>
              <a:buNone/>
            </a:pPr>
            <a:r>
              <a:rPr lang="en-AU" sz="2800" dirty="0" smtClean="0"/>
              <a:t>– Suspension resolution meetings should be able to be conducted on the telephone</a:t>
            </a:r>
          </a:p>
          <a:p>
            <a:pPr>
              <a:buNone/>
            </a:pPr>
            <a:r>
              <a:rPr lang="en-AU" sz="2800" dirty="0" smtClean="0"/>
              <a:t>– Information on appeal rights and the procedures needs to be provided in a more easily understood form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Operational and administrative practices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2800" dirty="0" smtClean="0"/>
              <a:t>Suspension Resolution Meetings and Length of suspension</a:t>
            </a:r>
          </a:p>
          <a:p>
            <a:pPr>
              <a:buNone/>
            </a:pPr>
            <a:r>
              <a:rPr lang="en-AU" sz="2800" dirty="0" smtClean="0"/>
              <a:t>– Concern about the number of cases where the resolution meeting is fixed in the letter and occurs on last day of suspension (often on day 20)</a:t>
            </a:r>
          </a:p>
          <a:p>
            <a:pPr>
              <a:buNone/>
            </a:pPr>
            <a:r>
              <a:rPr lang="en-AU" sz="2800" dirty="0" smtClean="0"/>
              <a:t>– Most long suspensions are 20 days, with blocks of 5 and 10 days – in conflict with the Department’s stated aims.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Suspension Police?</a:t>
            </a:r>
            <a:endParaRPr lang="en-AU" dirty="0"/>
          </a:p>
        </p:txBody>
      </p:sp>
      <p:pic>
        <p:nvPicPr>
          <p:cNvPr id="4" name="Content Placeholder 3" descr="police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3139" y="1600200"/>
            <a:ext cx="3137721" cy="3989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Critical friend</a:t>
            </a:r>
            <a:endParaRPr lang="en-AU" dirty="0"/>
          </a:p>
        </p:txBody>
      </p:sp>
      <p:pic>
        <p:nvPicPr>
          <p:cNvPr id="4" name="Content Placeholder 3" descr="Critical%20Friend%20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8142" y="1600200"/>
            <a:ext cx="2967715" cy="3989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Promote best practice</a:t>
            </a:r>
            <a:endParaRPr lang="en-AU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059832" y="1628800"/>
          <a:ext cx="2871787" cy="4064000"/>
        </p:xfrm>
        <a:graphic>
          <a:graphicData uri="http://schemas.openxmlformats.org/presentationml/2006/ole">
            <p:oleObj spid="_x0000_s7170" name="Acrobat Document" r:id="rId3" imgW="5667375" imgH="802005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Provide advice</a:t>
            </a:r>
            <a:endParaRPr lang="en-AU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131840" y="1556792"/>
          <a:ext cx="2871787" cy="4064000"/>
        </p:xfrm>
        <a:graphic>
          <a:graphicData uri="http://schemas.openxmlformats.org/presentationml/2006/ole">
            <p:oleObj spid="_x0000_s45058" name="Acrobat Document" r:id="rId3" imgW="5667375" imgH="802005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Dark force?</a:t>
            </a:r>
            <a:endParaRPr lang="en-AU" dirty="0"/>
          </a:p>
        </p:txBody>
      </p:sp>
      <p:pic>
        <p:nvPicPr>
          <p:cNvPr id="4" name="Content Placeholder 3" descr="boy va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361809" cy="3659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Workforce </a:t>
            </a:r>
            <a:r>
              <a:rPr lang="en-AU" dirty="0" smtClean="0"/>
              <a:t>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Relieving DP’s &amp; Principals</a:t>
            </a:r>
          </a:p>
          <a:p>
            <a:r>
              <a:rPr lang="en-AU" dirty="0" smtClean="0"/>
              <a:t>Promoted staff in role without training</a:t>
            </a:r>
          </a:p>
          <a:p>
            <a:r>
              <a:rPr lang="en-AU" dirty="0" smtClean="0"/>
              <a:t>Awareness of new policy</a:t>
            </a:r>
          </a:p>
          <a:p>
            <a:r>
              <a:rPr lang="en-AU" dirty="0" smtClean="0"/>
              <a:t>Systems resistance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what do we do then?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 dirty="0" smtClean="0"/>
              <a:t>Support schools, families and students by promoting...</a:t>
            </a:r>
            <a:endParaRPr lang="en-AU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Procedural fairness and natural justice</a:t>
            </a:r>
          </a:p>
          <a:p>
            <a:r>
              <a:rPr lang="en-AU" dirty="0" smtClean="0"/>
              <a:t>The right to be heard</a:t>
            </a:r>
          </a:p>
          <a:p>
            <a:r>
              <a:rPr lang="en-AU" dirty="0" smtClean="0"/>
              <a:t>Engagement in schooling</a:t>
            </a:r>
          </a:p>
          <a:p>
            <a:r>
              <a:rPr lang="en-AU" dirty="0" smtClean="0"/>
              <a:t>Social skills development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 descr="3996378683_56d3a0047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556792"/>
            <a:ext cx="4041775" cy="3943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brief history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3989388"/>
          </a:xfrm>
        </p:spPr>
        <p:txBody>
          <a:bodyPr/>
          <a:lstStyle/>
          <a:p>
            <a:r>
              <a:rPr lang="en-AU" dirty="0" smtClean="0"/>
              <a:t>“Law and order” need in schools 2005</a:t>
            </a:r>
          </a:p>
          <a:p>
            <a:r>
              <a:rPr lang="en-AU" dirty="0" smtClean="0"/>
              <a:t>Arncliffe program model</a:t>
            </a:r>
          </a:p>
          <a:p>
            <a:r>
              <a:rPr lang="en-AU" dirty="0" smtClean="0"/>
              <a:t>Dubbo  &amp; Nowra program</a:t>
            </a:r>
          </a:p>
          <a:p>
            <a:r>
              <a:rPr lang="en-AU" dirty="0" smtClean="0"/>
              <a:t>2005 conference in Bridge Street</a:t>
            </a:r>
          </a:p>
          <a:p>
            <a:r>
              <a:rPr lang="en-AU" dirty="0" smtClean="0"/>
              <a:t>2007 roll out of more centres</a:t>
            </a:r>
          </a:p>
          <a:p>
            <a:r>
              <a:rPr lang="en-AU" dirty="0" smtClean="0"/>
              <a:t>Devolution of responsibility to Regions in 2008</a:t>
            </a:r>
          </a:p>
          <a:p>
            <a:r>
              <a:rPr lang="en-AU" dirty="0" smtClean="0"/>
              <a:t>2012??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Collecting ideas for discussion</a:t>
            </a:r>
            <a:endParaRPr lang="en-AU" dirty="0"/>
          </a:p>
        </p:txBody>
      </p:sp>
      <p:pic>
        <p:nvPicPr>
          <p:cNvPr id="4" name="Content Placeholder 3" descr="1258153865wr7hx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532" y="1600200"/>
            <a:ext cx="5580936" cy="3989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Constructive reporting</a:t>
            </a:r>
            <a:endParaRPr lang="en-AU" dirty="0"/>
          </a:p>
        </p:txBody>
      </p:sp>
      <p:pic>
        <p:nvPicPr>
          <p:cNvPr id="4" name="Content Placeholder 3" descr="img-Y16095518-000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24144" y="1856376"/>
            <a:ext cx="4500058" cy="3180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Complimentary reporting</a:t>
            </a:r>
            <a:endParaRPr lang="en-AU" dirty="0"/>
          </a:p>
        </p:txBody>
      </p:sp>
      <p:pic>
        <p:nvPicPr>
          <p:cNvPr id="4" name="Content Placeholder 3" descr="img-Y16095531-000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43758" y="1680778"/>
            <a:ext cx="4259429" cy="32913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Photo opportunities</a:t>
            </a:r>
            <a:endParaRPr lang="en-AU" dirty="0"/>
          </a:p>
        </p:txBody>
      </p:sp>
      <p:pic>
        <p:nvPicPr>
          <p:cNvPr id="4" name="Content Placeholder 3" descr="img-Y16095546-000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99231" y="2097029"/>
            <a:ext cx="4176464" cy="2951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Media hype</a:t>
            </a:r>
            <a:endParaRPr lang="en-AU" dirty="0"/>
          </a:p>
        </p:txBody>
      </p:sp>
      <p:pic>
        <p:nvPicPr>
          <p:cNvPr id="4" name="Content Placeholder 3" descr="img-Y16095459-000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33166" y="1819362"/>
            <a:ext cx="4680520" cy="34353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Media frenzy</a:t>
            </a:r>
            <a:endParaRPr lang="en-AU" dirty="0"/>
          </a:p>
        </p:txBody>
      </p:sp>
      <p:pic>
        <p:nvPicPr>
          <p:cNvPr id="6" name="Content Placeholder 5" descr="img-Y16095600-000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93216" y="243088"/>
            <a:ext cx="4600297" cy="65076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6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46600" cy="3989388"/>
          </a:xfrm>
        </p:spPr>
        <p:txBody>
          <a:bodyPr/>
          <a:lstStyle/>
          <a:p>
            <a:r>
              <a:rPr lang="en-US" dirty="0" smtClean="0"/>
              <a:t>Public perception</a:t>
            </a:r>
          </a:p>
          <a:p>
            <a:r>
              <a:rPr lang="en-US" dirty="0" smtClean="0"/>
              <a:t>Shared sites</a:t>
            </a:r>
          </a:p>
          <a:p>
            <a:r>
              <a:rPr lang="en-US" dirty="0" smtClean="0"/>
              <a:t>Right staff</a:t>
            </a:r>
          </a:p>
          <a:p>
            <a:r>
              <a:rPr lang="en-US" dirty="0" smtClean="0"/>
              <a:t>Relationships with schools</a:t>
            </a:r>
          </a:p>
          <a:p>
            <a:r>
              <a:rPr lang="en-US" dirty="0" smtClean="0"/>
              <a:t>Some students</a:t>
            </a:r>
            <a:endParaRPr lang="en-US" dirty="0"/>
          </a:p>
        </p:txBody>
      </p:sp>
      <p:pic>
        <p:nvPicPr>
          <p:cNvPr id="6150" name="Picture 6" descr="Pic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19700" y="260350"/>
            <a:ext cx="369570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612</Words>
  <Application>Microsoft Office PowerPoint</Application>
  <PresentationFormat>On-screen Show (4:3)</PresentationFormat>
  <Paragraphs>112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Acrobat Document</vt:lpstr>
      <vt:lpstr>Slide 1</vt:lpstr>
      <vt:lpstr>Suspension Centre’s</vt:lpstr>
      <vt:lpstr>A brief history</vt:lpstr>
      <vt:lpstr>Constructive reporting</vt:lpstr>
      <vt:lpstr>Complimentary reporting</vt:lpstr>
      <vt:lpstr>Photo opportunities</vt:lpstr>
      <vt:lpstr>Media hype</vt:lpstr>
      <vt:lpstr>Media frenzy</vt:lpstr>
      <vt:lpstr>Challenges</vt:lpstr>
      <vt:lpstr>Environment</vt:lpstr>
      <vt:lpstr>What's our role?</vt:lpstr>
      <vt:lpstr>Original guidelines</vt:lpstr>
      <vt:lpstr>Updated Guidelines</vt:lpstr>
      <vt:lpstr>Support the procedures</vt:lpstr>
      <vt:lpstr>Provide advice</vt:lpstr>
      <vt:lpstr>What advice</vt:lpstr>
      <vt:lpstr>Findings</vt:lpstr>
      <vt:lpstr>Operational and administrative practices</vt:lpstr>
      <vt:lpstr>Operational and administrative practices</vt:lpstr>
      <vt:lpstr>Operational and administrative practices</vt:lpstr>
      <vt:lpstr>Operational and administrative practices</vt:lpstr>
      <vt:lpstr>Operational and administrative practices</vt:lpstr>
      <vt:lpstr>Suspension Police?</vt:lpstr>
      <vt:lpstr>Critical friend</vt:lpstr>
      <vt:lpstr>Promote best practice</vt:lpstr>
      <vt:lpstr>Provide advice</vt:lpstr>
      <vt:lpstr>Dark force?</vt:lpstr>
      <vt:lpstr>Workforce challenges</vt:lpstr>
      <vt:lpstr>So what do we do then?</vt:lpstr>
      <vt:lpstr>Collecting ideas for discussion</vt:lpstr>
    </vt:vector>
  </TitlesOfParts>
  <Company>Department of Education and Training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Celia Abood</dc:creator>
  <cp:lastModifiedBy>Administrator</cp:lastModifiedBy>
  <cp:revision>55</cp:revision>
  <dcterms:created xsi:type="dcterms:W3CDTF">2007-02-08T23:08:51Z</dcterms:created>
  <dcterms:modified xsi:type="dcterms:W3CDTF">2011-11-23T23:34:33Z</dcterms:modified>
</cp:coreProperties>
</file>